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</p:sldMasterIdLst>
  <p:notesMasterIdLst>
    <p:notesMasterId r:id="rId23"/>
  </p:notesMasterIdLst>
  <p:sldIdLst>
    <p:sldId id="256" r:id="rId3"/>
    <p:sldId id="419" r:id="rId4"/>
    <p:sldId id="407" r:id="rId5"/>
    <p:sldId id="410" r:id="rId6"/>
    <p:sldId id="408" r:id="rId7"/>
    <p:sldId id="409" r:id="rId8"/>
    <p:sldId id="411" r:id="rId9"/>
    <p:sldId id="400" r:id="rId10"/>
    <p:sldId id="416" r:id="rId11"/>
    <p:sldId id="414" r:id="rId12"/>
    <p:sldId id="401" r:id="rId13"/>
    <p:sldId id="402" r:id="rId14"/>
    <p:sldId id="403" r:id="rId15"/>
    <p:sldId id="404" r:id="rId16"/>
    <p:sldId id="405" r:id="rId17"/>
    <p:sldId id="406" r:id="rId18"/>
    <p:sldId id="413" r:id="rId19"/>
    <p:sldId id="417" r:id="rId20"/>
    <p:sldId id="418" r:id="rId21"/>
    <p:sldId id="3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C2"/>
    <a:srgbClr val="99FF99"/>
    <a:srgbClr val="00FF00"/>
    <a:srgbClr val="CCFFFF"/>
    <a:srgbClr val="386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1" autoAdjust="0"/>
    <p:restoredTop sz="96727" autoAdjust="0"/>
  </p:normalViewPr>
  <p:slideViewPr>
    <p:cSldViewPr snapToGrid="0">
      <p:cViewPr varScale="1">
        <p:scale>
          <a:sx n="86" d="100"/>
          <a:sy n="86" d="100"/>
        </p:scale>
        <p:origin x="10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BF86-AD30-4637-864C-B4F9AC667500}" type="datetimeFigureOut">
              <a:rPr lang="en-GB" smtClean="0"/>
              <a:t>11/09/2021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706DE-2D58-4A95-974E-49E971A1D4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6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5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49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2962CF-C54D-462B-907C-BB35FEFE8D1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8188"/>
            <a:ext cx="6554787" cy="3687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4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49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4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6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1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5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706DE-2D58-4A95-974E-49E971A1D47D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016" y="5294786"/>
            <a:ext cx="9144000" cy="443198"/>
          </a:xfrm>
        </p:spPr>
        <p:txBody>
          <a:bodyPr anchor="b">
            <a:sp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016" y="5892983"/>
            <a:ext cx="9144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3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4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280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34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35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77BEC-6D69-43B4-87C6-9A5A054D5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8" y="210075"/>
            <a:ext cx="812275" cy="659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b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err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819EFB4B-1C05-45E9-9D5A-3383E44B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6746" y="919145"/>
            <a:ext cx="2221762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CEN TC 10 (Lifts, escalators and moving walks)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5564F-50EC-4E93-B8A1-A70E2B74F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4" y="236767"/>
            <a:ext cx="1008008" cy="8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92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71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05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62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00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A97DCD58-DC29-4339-B280-17A3D9075BD5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49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233133"/>
            <a:ext cx="10880657" cy="664797"/>
          </a:xfrm>
          <a:prstGeom prst="rect">
            <a:avLst/>
          </a:prstGeom>
        </p:spPr>
        <p:txBody>
          <a:bodyPr vert="horz" lIns="0" tIns="0" rIns="91440" bIns="0" rtlCol="0" anchor="t" anchorCtr="0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br>
              <a:rPr lang="en-US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 err="1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746" y="1134207"/>
            <a:ext cx="11668039" cy="16507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44821" y="6530668"/>
            <a:ext cx="4514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8D8226C4-E37D-48B9-B06D-28B3047C4CBE}" type="slidenum">
              <a:rPr lang="en-GB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1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3" indent="-1746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9500" indent="-1841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2538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034762" y="6539347"/>
            <a:ext cx="969433" cy="219508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600"/>
            </a:lvl1pPr>
          </a:lstStyle>
          <a:p>
            <a:pPr>
              <a:defRPr/>
            </a:pPr>
            <a:fld id="{7A5364BA-0913-4FA9-9E96-C394102CFEF4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C3300"/>
          </a:solidFill>
          <a:latin typeface="Helvetica" pitchFamily="34" charset="0"/>
        </a:defRPr>
      </a:lvl9pPr>
    </p:titleStyle>
    <p:bodyStyle>
      <a:lvl1pPr marL="4000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Font typeface="Wingdings" pitchFamily="2" charset="2"/>
        <a:buChar char=""/>
        <a:defRPr sz="2000">
          <a:solidFill>
            <a:srgbClr val="0000CC"/>
          </a:solidFill>
          <a:latin typeface="+mn-lt"/>
          <a:ea typeface="+mn-ea"/>
          <a:cs typeface="+mn-cs"/>
        </a:defRPr>
      </a:lvl1pPr>
      <a:lvl2pPr marL="8572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Font typeface="Wingdings" pitchFamily="2" charset="2"/>
        <a:buChar char=""/>
        <a:defRPr>
          <a:solidFill>
            <a:srgbClr val="0000CC"/>
          </a:solidFill>
          <a:latin typeface="+mn-lt"/>
        </a:defRPr>
      </a:lvl2pPr>
      <a:lvl3pPr marL="1314450" indent="-400050" algn="l" rtl="0" eaLnBrk="1" fontAlgn="base" hangingPunct="1">
        <a:spcBef>
          <a:spcPct val="40000"/>
        </a:spcBef>
        <a:spcAft>
          <a:spcPct val="0"/>
        </a:spcAft>
        <a:buClr>
          <a:srgbClr val="95AD35"/>
        </a:buClr>
        <a:buChar char="o"/>
        <a:defRPr>
          <a:solidFill>
            <a:srgbClr val="0000CC"/>
          </a:solidFill>
          <a:latin typeface="+mn-lt"/>
        </a:defRPr>
      </a:lvl3pPr>
      <a:lvl4pPr marL="177165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rgbClr val="0000CC"/>
          </a:solidFill>
          <a:latin typeface="+mn-lt"/>
        </a:defRPr>
      </a:lvl4pPr>
      <a:lvl5pPr marL="23622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5pPr>
      <a:lvl6pPr marL="28194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6pPr>
      <a:lvl7pPr marL="32766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7pPr>
      <a:lvl8pPr marL="37338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8pPr>
      <a:lvl9pPr marL="4191000" indent="-4000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2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97" y="5312253"/>
            <a:ext cx="8356077" cy="886397"/>
          </a:xfrm>
        </p:spPr>
        <p:txBody>
          <a:bodyPr wrap="square">
            <a:spAutoFit/>
          </a:bodyPr>
          <a:lstStyle/>
          <a:p>
            <a:pPr algn="l"/>
            <a:r>
              <a:rPr lang="en-GB" dirty="0"/>
              <a:t>Standardization development</a:t>
            </a:r>
            <a:br>
              <a:rPr lang="en-GB" dirty="0"/>
            </a:br>
            <a:r>
              <a:rPr lang="en-GB" b="0" dirty="0"/>
              <a:t>Status and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2528855"/>
            <a:ext cx="2880463" cy="978729"/>
          </a:xfrm>
        </p:spPr>
        <p:txBody>
          <a:bodyPr wrap="square"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Esfandiar Gharibaan</a:t>
            </a:r>
          </a:p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Chairman CEN/TC 10</a:t>
            </a:r>
          </a:p>
          <a:p>
            <a:pPr algn="l" eaLnBrk="0" hangingPunct="0">
              <a:spcBef>
                <a:spcPts val="0"/>
              </a:spcBef>
            </a:pPr>
            <a:r>
              <a:rPr lang="en-US" sz="1600" i="1" dirty="0"/>
              <a:t>International Lift Expo Korea</a:t>
            </a:r>
          </a:p>
          <a:p>
            <a:pPr algn="l" eaLnBrk="0" hangingPunct="0">
              <a:spcBef>
                <a:spcPts val="0"/>
              </a:spcBef>
            </a:pPr>
            <a:r>
              <a:rPr lang="en-US" sz="1600" i="1"/>
              <a:t>14</a:t>
            </a:r>
            <a:r>
              <a:rPr lang="en-US" sz="1600" i="1" baseline="30000"/>
              <a:t>th</a:t>
            </a:r>
            <a:r>
              <a:rPr lang="en-US" sz="1600" i="1"/>
              <a:t> </a:t>
            </a:r>
            <a:r>
              <a:rPr lang="en-US" sz="1600" i="1" dirty="0"/>
              <a:t>September 2021</a:t>
            </a:r>
            <a:endParaRPr lang="en-GB" sz="1600" i="1" dirty="0"/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id="{FBD00E26-5D24-4271-BC2E-DAE0E893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996950"/>
            <a:ext cx="2221762" cy="115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000" dirty="0">
                <a:solidFill>
                  <a:schemeClr val="bg1"/>
                </a:solidFill>
                <a:latin typeface="Arial Narrow" pitchFamily="34" charset="0"/>
              </a:rPr>
              <a:t>CEN TC 10 (Lifts, escalators and moving walks)</a:t>
            </a:r>
            <a:endParaRPr lang="en-GB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2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EN ISO 8100-1/2</a:t>
            </a:r>
          </a:p>
        </p:txBody>
      </p:sp>
    </p:spTree>
    <p:extLst>
      <p:ext uri="{BB962C8B-B14F-4D97-AF65-F5344CB8AC3E}">
        <p14:creationId xmlns:p14="http://schemas.microsoft.com/office/powerpoint/2010/main" val="413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technical changes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137033"/>
            <a:ext cx="11457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requirements for other means of suspension and their discard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89EA5-D1DB-49E2-92F1-83209E4F2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471" y="1640900"/>
            <a:ext cx="1531057" cy="14986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3F484D-C312-4B41-90C6-8A1261CE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138" y="1582608"/>
            <a:ext cx="1283123" cy="144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5BF24-56CC-45C3-B3A6-424DCADAF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3" y="1673051"/>
            <a:ext cx="1620149" cy="143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D118C-52B3-4980-B631-2E6A91629A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75" y="3922024"/>
            <a:ext cx="2006300" cy="2322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5DC01-D5EF-4465-BAD4-652B41237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88" y="4173397"/>
            <a:ext cx="1585344" cy="209338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39904EF-40BF-458F-8B18-6FA506F70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3773287"/>
            <a:ext cx="11457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vertically sliding doors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10485F5-6476-4E10-B825-16538B8F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3112980"/>
            <a:ext cx="3500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-103187" algn="ctr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2C45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Elastomeric coated traction belts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368C741-000B-4A2B-AB3E-24B0AEF0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223" y="3112980"/>
            <a:ext cx="430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en-US" dirty="0">
                <a:solidFill>
                  <a:srgbClr val="2C45C2"/>
                </a:solidFill>
              </a:rPr>
              <a:t>Elastomeric coated steel wire ropes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4CB3D57-1423-4CC7-B559-B1C86F69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061" y="2895288"/>
            <a:ext cx="2939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2C45C2"/>
                </a:solidFill>
              </a:rPr>
              <a:t>Steel ropes with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2C45C2"/>
                </a:solidFill>
              </a:rPr>
              <a:t>diameter 4 mm ≤ d ≤ 8 mm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B9EFECB-0349-4C6E-B14B-3CC50448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023" y="6187696"/>
            <a:ext cx="430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en-US" dirty="0">
                <a:solidFill>
                  <a:srgbClr val="2C45C2"/>
                </a:solidFill>
              </a:rPr>
              <a:t>Car and landing doors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178A6A1-49A6-48DC-BEE0-D661D455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73" y="6187696"/>
            <a:ext cx="4884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indent="-103187" fontAlgn="base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None/>
              <a:tabLst>
                <a:tab pos="17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</a:defRPr>
            </a:lvl2pPr>
            <a:lvl3pPr marL="1314450" indent="-40005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</a:defRPr>
            </a:lvl3pPr>
            <a:lvl4pPr marL="177165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/>
            </a:lvl4pPr>
            <a:lvl5pPr marL="2362200" indent="-40005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5pPr>
            <a:lvl6pPr marL="28194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6pPr>
            <a:lvl7pPr marL="32766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7pPr>
            <a:lvl8pPr marL="37338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8pPr>
            <a:lvl9pPr marL="4191000" indent="-40005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/>
            </a:lvl9pPr>
          </a:lstStyle>
          <a:p>
            <a:pPr algn="ctr"/>
            <a:r>
              <a:rPr lang="en-US" dirty="0">
                <a:solidFill>
                  <a:srgbClr val="2C45C2"/>
                </a:solidFill>
              </a:rPr>
              <a:t>Car door with combination landing swing door</a:t>
            </a:r>
          </a:p>
        </p:txBody>
      </p:sp>
    </p:spTree>
    <p:extLst>
      <p:ext uri="{BB962C8B-B14F-4D97-AF65-F5344CB8AC3E}">
        <p14:creationId xmlns:p14="http://schemas.microsoft.com/office/powerpoint/2010/main" val="418436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technical changes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94965"/>
            <a:ext cx="11457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of reduced rated loads for hydraulic lifts to traction lifts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Allowing larger car floor area for a given rated load for traction lifts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8A5660A-132A-49E5-A430-997EAF0C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2998113"/>
            <a:ext cx="114573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working platform in the pit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possible solution to avoid the need for pit access door for pits deeper than 2500mm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B905F49-89EB-4263-914F-69D1D6A83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4772708"/>
            <a:ext cx="1145736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pit ladder requirements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maximum allowed mass and reduction of distance from the landing door opening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easier and safer access to pit ladder</a:t>
            </a:r>
          </a:p>
        </p:txBody>
      </p:sp>
    </p:spTree>
    <p:extLst>
      <p:ext uri="{BB962C8B-B14F-4D97-AF65-F5344CB8AC3E}">
        <p14:creationId xmlns:p14="http://schemas.microsoft.com/office/powerpoint/2010/main" val="384647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technical changes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36553"/>
            <a:ext cx="1145736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requirements for machine brake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requirements for manual brake release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hydraulic means for release of machine brake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machine brake redundancy: in case of failure of one set of brakes, the rest of brake sets to decelerate the car with 110% loading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brake control, for example safety related brake control shall fulfil safety circuit requirements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brake self-monitoring, for example monitoring correct release of the brake or monitoring of braking force to detect impending failure of braking function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8A5660A-132A-49E5-A430-997EAF0C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5167504"/>
            <a:ext cx="11457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requirement for activation circuit of ACOP/UCMP when other than machine brake is used as stopping means</a:t>
            </a:r>
          </a:p>
        </p:txBody>
      </p:sp>
    </p:spTree>
    <p:extLst>
      <p:ext uri="{BB962C8B-B14F-4D97-AF65-F5344CB8AC3E}">
        <p14:creationId xmlns:p14="http://schemas.microsoft.com/office/powerpoint/2010/main" val="27422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technical changes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2737789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overload detection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the 75 kg minimum limit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tolerance from 10% to 2.5% (still under discussions)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787103-8EFA-424E-9F90-AE88C8A4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4230506"/>
            <a:ext cx="1145736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cybersecurity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normative reference to ISO 8102-20 (under development)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2CB057-DFB0-453E-89BE-3ABA86B96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5" y="5292336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improvements, enhancement and clarifications based on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requests and FAQs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received from all stakeholders and users of EN 81-20/50 or ISO 8100-1/2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356960"/>
            <a:ext cx="1145736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Making Emergency Terminal Speed Limiting (ETSL) as a safety device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ETSL checks on retardation in case of reduced stroke buffer as safety device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not only detection (electric safety device) but also activation, braking and traction</a:t>
            </a:r>
          </a:p>
        </p:txBody>
      </p:sp>
    </p:spTree>
    <p:extLst>
      <p:ext uri="{BB962C8B-B14F-4D97-AF65-F5344CB8AC3E}">
        <p14:creationId xmlns:p14="http://schemas.microsoft.com/office/powerpoint/2010/main" val="247982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Significant editorial improvements</a:t>
            </a: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290495"/>
            <a:ext cx="1145736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Alignment of formulation of the requirements and structure of the standard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alignment with ISO Directive 2 (DIR2), and CEN International Regulation 3 (IR3) identical to ISO DIR2, to ensure their publication by CEN and ISO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of the requirement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certainty in application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are made clear and verifiable, reducing different interpretations by different parties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Requirements of the standard do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impose any obligations to any specific party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e.g. manufacturer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obligations are generally defined by the national regulations. 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of the standard are made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from the regulatory framework point of view,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impose requirements, for example for building construction, etc., which are covered by the national building codes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contain conformity assessment procedures, as these are also covered by the national regulations</a:t>
            </a:r>
          </a:p>
        </p:txBody>
      </p:sp>
    </p:spTree>
    <p:extLst>
      <p:ext uri="{BB962C8B-B14F-4D97-AF65-F5344CB8AC3E}">
        <p14:creationId xmlns:p14="http://schemas.microsoft.com/office/powerpoint/2010/main" val="94865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EN ISO 8100-1/2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Expected outcome</a:t>
            </a:r>
            <a:endParaRPr lang="en-GB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F902E8C-1403-4229-B256-E4D5FA67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2" y="1253526"/>
            <a:ext cx="1145736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standards reflect the current state-of-the art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of the current technologies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(safety) requirements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improvement in formulation of the requirements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are formulated as verifiable requirements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and formulation of the standards are easier to be understood and the structure of the standard is organized in a logical order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level of user friendliness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most recent CEN and ISO rules for drafting international standards</a:t>
            </a:r>
          </a:p>
          <a:p>
            <a:pPr marL="84138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of the standard is made neutral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are formulated independent of the regulatory framework, conformity assessment procedures or parties involved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Simplifies national adoption of the standards in different markets with diverse regulatory frameworks</a:t>
            </a:r>
          </a:p>
        </p:txBody>
      </p:sp>
    </p:spTree>
    <p:extLst>
      <p:ext uri="{BB962C8B-B14F-4D97-AF65-F5344CB8AC3E}">
        <p14:creationId xmlns:p14="http://schemas.microsoft.com/office/powerpoint/2010/main" val="1465491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ISO/TC 178 work program</a:t>
            </a:r>
          </a:p>
        </p:txBody>
      </p:sp>
    </p:spTree>
    <p:extLst>
      <p:ext uri="{BB962C8B-B14F-4D97-AF65-F5344CB8AC3E}">
        <p14:creationId xmlns:p14="http://schemas.microsoft.com/office/powerpoint/2010/main" val="379980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ISO/TC 178 - Lifts, escalators and moving walks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Structure of references</a:t>
            </a:r>
            <a:endParaRPr lang="en-GB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FBABD54-4D6D-489E-AFFB-61987074C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740786"/>
              </p:ext>
            </p:extLst>
          </p:nvPr>
        </p:nvGraphicFramePr>
        <p:xfrm>
          <a:off x="514348" y="1613936"/>
          <a:ext cx="112395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5423">
                  <a:extLst>
                    <a:ext uri="{9D8B030D-6E8A-4147-A177-3AD203B41FA5}">
                      <a16:colId xmlns:a16="http://schemas.microsoft.com/office/drawing/2014/main" val="508316549"/>
                    </a:ext>
                  </a:extLst>
                </a:gridCol>
                <a:gridCol w="4128770">
                  <a:extLst>
                    <a:ext uri="{9D8B030D-6E8A-4147-A177-3AD203B41FA5}">
                      <a16:colId xmlns:a16="http://schemas.microsoft.com/office/drawing/2014/main" val="3952346937"/>
                    </a:ext>
                  </a:extLst>
                </a:gridCol>
                <a:gridCol w="5855307">
                  <a:extLst>
                    <a:ext uri="{9D8B030D-6E8A-4147-A177-3AD203B41FA5}">
                      <a16:colId xmlns:a16="http://schemas.microsoft.com/office/drawing/2014/main" val="914432850"/>
                    </a:ext>
                  </a:extLst>
                </a:gridCol>
              </a:tblGrid>
              <a:tr h="130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 N°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2690213753"/>
                  </a:ext>
                </a:extLst>
              </a:tr>
              <a:tr h="217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Lifts for the transport of persons and goods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for passenger and goods passenger lifts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4112642241"/>
                  </a:ext>
                </a:extLst>
              </a:tr>
              <a:tr h="217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 on lifts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dealing with fire safety and emergency issues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1369014383"/>
                  </a:ext>
                </a:extLst>
              </a:tr>
              <a:tr h="325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requirements for lifts, escalators and moving walks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dealing with electrical, electronic and electromagnetic compatibility issues for lifts, escalators and moving walks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3584933584"/>
                  </a:ext>
                </a:extLst>
              </a:tr>
              <a:tr h="217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Escalators and moving walks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for escalators and moving walks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3732491784"/>
                  </a:ext>
                </a:extLst>
              </a:tr>
              <a:tr h="325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 of safety on existing lifts &amp; escalators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for lifts &amp; escalators specifying guidelines for the improvement of safety for existing units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3125952848"/>
                  </a:ext>
                </a:extLst>
              </a:tr>
              <a:tr h="217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lifting appliances or equipment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of the series of standards for lifts other than described in series N° 8100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878" marR="48878" marT="0" marB="0" anchor="b"/>
                </a:tc>
                <a:extLst>
                  <a:ext uri="{0D108BD9-81ED-4DB2-BD59-A6C34878D82A}">
                    <a16:rowId xmlns:a16="http://schemas.microsoft.com/office/drawing/2014/main" val="386355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73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ISO/TC 178 - Lifts, escalators and moving walks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General overview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3A2193-F917-4BC7-A82B-2EA81333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754489"/>
            <a:ext cx="11704760" cy="5789836"/>
          </a:xfrm>
          <a:prstGeom prst="rect">
            <a:avLst/>
          </a:prstGeom>
        </p:spPr>
      </p:pic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F2C92B13-FF24-47CE-881B-1680765CAB9E}"/>
              </a:ext>
            </a:extLst>
          </p:cNvPr>
          <p:cNvSpPr/>
          <p:nvPr/>
        </p:nvSpPr>
        <p:spPr bwMode="auto">
          <a:xfrm>
            <a:off x="2308894" y="6170945"/>
            <a:ext cx="7309872" cy="373380"/>
          </a:xfrm>
          <a:prstGeom prst="roundRect">
            <a:avLst>
              <a:gd name="adj" fmla="val 50000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defRPr/>
            </a:pPr>
            <a:r>
              <a:rPr lang="en-US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Total of 43 standards, 41 published and 2 under development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C69FF-30AA-4519-9680-7CD7FC40F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42" y="4102947"/>
            <a:ext cx="207891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8F0A056-9677-41C8-9574-5708133AF4C4}"/>
              </a:ext>
            </a:extLst>
          </p:cNvPr>
          <p:cNvGrpSpPr/>
          <p:nvPr/>
        </p:nvGrpSpPr>
        <p:grpSpPr>
          <a:xfrm>
            <a:off x="979328" y="1884522"/>
            <a:ext cx="8812372" cy="688655"/>
            <a:chOff x="1986708" y="294"/>
            <a:chExt cx="7204011" cy="688655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E16D1DC1-5F99-48D4-93BB-6477AB821419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rrow: Pentagon 4">
              <a:extLst>
                <a:ext uri="{FF2B5EF4-FFF2-40B4-BE49-F238E27FC236}">
                  <a16:creationId xmlns:a16="http://schemas.microsoft.com/office/drawing/2014/main" id="{156EB2EC-5C02-4B33-8549-F6FBFE0FCB3F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CEN/TC 10 work program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07E7CEB-F112-4D25-863D-1B32BF4DBFC4}"/>
              </a:ext>
            </a:extLst>
          </p:cNvPr>
          <p:cNvSpPr/>
          <p:nvPr/>
        </p:nvSpPr>
        <p:spPr>
          <a:xfrm>
            <a:off x="635000" y="1884522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1F3B86-56C6-4515-AE6C-94E110A06B91}"/>
              </a:ext>
            </a:extLst>
          </p:cNvPr>
          <p:cNvGrpSpPr/>
          <p:nvPr/>
        </p:nvGrpSpPr>
        <p:grpSpPr>
          <a:xfrm>
            <a:off x="979328" y="2827497"/>
            <a:ext cx="8812372" cy="688655"/>
            <a:chOff x="1986708" y="294"/>
            <a:chExt cx="7204011" cy="688655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23F5D05A-184B-4BB3-AE26-EB3215CBBE36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rrow: Pentagon 4">
              <a:extLst>
                <a:ext uri="{FF2B5EF4-FFF2-40B4-BE49-F238E27FC236}">
                  <a16:creationId xmlns:a16="http://schemas.microsoft.com/office/drawing/2014/main" id="{5471F04B-B0C5-4F32-A864-FFA8E9664053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Worldwide convergence of technical requirements for safety of lifts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DF282E50-7CB3-49F1-9D80-D2BAC73C028F}"/>
              </a:ext>
            </a:extLst>
          </p:cNvPr>
          <p:cNvSpPr/>
          <p:nvPr/>
        </p:nvSpPr>
        <p:spPr>
          <a:xfrm>
            <a:off x="635000" y="2827497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602086-BAB7-4218-A722-08B7305F011C}"/>
              </a:ext>
            </a:extLst>
          </p:cNvPr>
          <p:cNvGrpSpPr/>
          <p:nvPr/>
        </p:nvGrpSpPr>
        <p:grpSpPr>
          <a:xfrm>
            <a:off x="979328" y="3752850"/>
            <a:ext cx="8812372" cy="688655"/>
            <a:chOff x="1986708" y="294"/>
            <a:chExt cx="7204011" cy="688655"/>
          </a:xfrm>
        </p:grpSpPr>
        <p:sp>
          <p:nvSpPr>
            <p:cNvPr id="25" name="Arrow: Pentagon 24">
              <a:extLst>
                <a:ext uri="{FF2B5EF4-FFF2-40B4-BE49-F238E27FC236}">
                  <a16:creationId xmlns:a16="http://schemas.microsoft.com/office/drawing/2014/main" id="{42EA8135-D89D-49D2-8319-09B98CF1C4DB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rrow: Pentagon 4">
              <a:extLst>
                <a:ext uri="{FF2B5EF4-FFF2-40B4-BE49-F238E27FC236}">
                  <a16:creationId xmlns:a16="http://schemas.microsoft.com/office/drawing/2014/main" id="{2EBB37A1-A1CB-4F3B-A5B9-64AD9008BA7B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EN ISO 8100-1/2</a:t>
              </a: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FBFDEC1-57A7-4E46-883E-14CE572E901A}"/>
              </a:ext>
            </a:extLst>
          </p:cNvPr>
          <p:cNvSpPr/>
          <p:nvPr/>
        </p:nvSpPr>
        <p:spPr>
          <a:xfrm>
            <a:off x="635000" y="3752850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F80838-F147-4BD8-BBED-5521A8D064D7}"/>
              </a:ext>
            </a:extLst>
          </p:cNvPr>
          <p:cNvGrpSpPr/>
          <p:nvPr/>
        </p:nvGrpSpPr>
        <p:grpSpPr>
          <a:xfrm>
            <a:off x="979328" y="4678202"/>
            <a:ext cx="8812372" cy="688655"/>
            <a:chOff x="1986708" y="294"/>
            <a:chExt cx="7204011" cy="688655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B2B123D6-0E3A-4453-98E7-F0F9ABDC16FA}"/>
                </a:ext>
              </a:extLst>
            </p:cNvPr>
            <p:cNvSpPr/>
            <p:nvPr/>
          </p:nvSpPr>
          <p:spPr>
            <a:xfrm rot="10800000">
              <a:off x="1986708" y="294"/>
              <a:ext cx="7204011" cy="68865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Arrow: Pentagon 4">
              <a:extLst>
                <a:ext uri="{FF2B5EF4-FFF2-40B4-BE49-F238E27FC236}">
                  <a16:creationId xmlns:a16="http://schemas.microsoft.com/office/drawing/2014/main" id="{B4C93C7F-5141-41F9-9968-76DCB0A59412}"/>
                </a:ext>
              </a:extLst>
            </p:cNvPr>
            <p:cNvSpPr txBox="1"/>
            <p:nvPr/>
          </p:nvSpPr>
          <p:spPr>
            <a:xfrm rot="21600000">
              <a:off x="2158872" y="294"/>
              <a:ext cx="7031847" cy="688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0" rIns="0" bIns="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ISO/TC 178 work program</a:t>
              </a: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4D0953F9-0FA3-4BB8-99F5-7D7036A55CBD}"/>
              </a:ext>
            </a:extLst>
          </p:cNvPr>
          <p:cNvSpPr/>
          <p:nvPr/>
        </p:nvSpPr>
        <p:spPr>
          <a:xfrm>
            <a:off x="635000" y="4678202"/>
            <a:ext cx="688655" cy="6886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ctr" anchorCtr="0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0265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7B1416-2DC0-405A-AA5B-FF97FBAC0151}" type="slidenum">
              <a:rPr kumimoji="0" 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9D579-E0EE-4FB3-9755-D16D5FA915E0}"/>
              </a:ext>
            </a:extLst>
          </p:cNvPr>
          <p:cNvSpPr txBox="1"/>
          <p:nvPr/>
        </p:nvSpPr>
        <p:spPr>
          <a:xfrm>
            <a:off x="152221" y="5361619"/>
            <a:ext cx="4047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9620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775597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CEN/TC 10 work program</a:t>
            </a:r>
            <a:br>
              <a:rPr lang="en-GB" sz="2800" dirty="0"/>
            </a:b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149236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work program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General overview</a:t>
            </a:r>
            <a:endParaRPr lang="en-GB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11CF24-5A9E-4E5C-A7AE-EE745770E71A}"/>
              </a:ext>
            </a:extLst>
          </p:cNvPr>
          <p:cNvSpPr txBox="1"/>
          <p:nvPr/>
        </p:nvSpPr>
        <p:spPr>
          <a:xfrm>
            <a:off x="426560" y="6465231"/>
            <a:ext cx="417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Red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marked are European harmonized standards.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EA87F74-47E0-45E8-8859-45CA6DE8BC10}"/>
              </a:ext>
            </a:extLst>
          </p:cNvPr>
          <p:cNvGrpSpPr/>
          <p:nvPr/>
        </p:nvGrpSpPr>
        <p:grpSpPr>
          <a:xfrm>
            <a:off x="8154878" y="915624"/>
            <a:ext cx="1792448" cy="2792224"/>
            <a:chOff x="6232848" y="865290"/>
            <a:chExt cx="1792448" cy="2792224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48D8551F-13FF-4637-B89F-C2FA5C674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848" y="1156451"/>
              <a:ext cx="1792447" cy="2501063"/>
            </a:xfrm>
            <a:prstGeom prst="rect">
              <a:avLst/>
            </a:prstGeom>
          </p:spPr>
        </p:pic>
        <p:sp>
          <p:nvSpPr>
            <p:cNvPr id="119" name="Round Same Side Corner Rectangle 48">
              <a:extLst>
                <a:ext uri="{FF2B5EF4-FFF2-40B4-BE49-F238E27FC236}">
                  <a16:creationId xmlns:a16="http://schemas.microsoft.com/office/drawing/2014/main" id="{74334A2C-FB27-4E38-A72C-294A2D8EA3D8}"/>
                </a:ext>
              </a:extLst>
            </p:cNvPr>
            <p:cNvSpPr/>
            <p:nvPr/>
          </p:nvSpPr>
          <p:spPr bwMode="auto">
            <a:xfrm>
              <a:off x="6232849" y="865290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48A0039-82D4-4F04-BA66-E032B4A1F1C3}"/>
                </a:ext>
              </a:extLst>
            </p:cNvPr>
            <p:cNvSpPr txBox="1"/>
            <p:nvPr/>
          </p:nvSpPr>
          <p:spPr>
            <a:xfrm>
              <a:off x="6232849" y="892757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Escalators</a:t>
              </a:r>
            </a:p>
          </p:txBody>
        </p:sp>
        <p:sp>
          <p:nvSpPr>
            <p:cNvPr id="121" name="Up Arrow 62">
              <a:extLst>
                <a:ext uri="{FF2B5EF4-FFF2-40B4-BE49-F238E27FC236}">
                  <a16:creationId xmlns:a16="http://schemas.microsoft.com/office/drawing/2014/main" id="{382E93CB-F87B-428B-AA4C-32D52B669CD9}"/>
                </a:ext>
              </a:extLst>
            </p:cNvPr>
            <p:cNvSpPr/>
            <p:nvPr/>
          </p:nvSpPr>
          <p:spPr bwMode="auto">
            <a:xfrm>
              <a:off x="6285284" y="1201328"/>
              <a:ext cx="1330389" cy="1711672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115-1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CEN/TR 115-3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CEN/TS 115-4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115-2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115-5</a:t>
              </a:r>
            </a:p>
            <a:p>
              <a:pPr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13015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ISO 25745-1</a:t>
              </a:r>
            </a:p>
            <a:p>
              <a:pPr lvl="0">
                <a:defRPr/>
              </a:pPr>
              <a:r>
                <a:rPr lang="en-US" sz="1400" i="1" kern="0" dirty="0">
                  <a:latin typeface="Arial Narrow" pitchFamily="34" charset="0"/>
                  <a:cs typeface="Arial" charset="0"/>
                </a:rPr>
                <a:t>EN ISO 25745-3</a:t>
              </a:r>
            </a:p>
            <a:p>
              <a:pPr lvl="0">
                <a:defRPr/>
              </a:pPr>
              <a:endPara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endParaRP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F92B21E9-CCD3-4BF6-8E4C-58B56AB8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87" y="4043862"/>
            <a:ext cx="1792686" cy="250491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A12BFA9-8194-4588-AFE5-3B02BA376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77" y="4038868"/>
            <a:ext cx="1792492" cy="250491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E1B14FC-1493-4B57-8C70-08F84CA21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48" y="4023721"/>
            <a:ext cx="1795613" cy="2520065"/>
          </a:xfrm>
          <a:prstGeom prst="rect">
            <a:avLst/>
          </a:prstGeom>
        </p:spPr>
      </p:pic>
      <p:sp>
        <p:nvSpPr>
          <p:cNvPr id="125" name="Up Arrow 62">
            <a:extLst>
              <a:ext uri="{FF2B5EF4-FFF2-40B4-BE49-F238E27FC236}">
                <a16:creationId xmlns:a16="http://schemas.microsoft.com/office/drawing/2014/main" id="{E6908E29-85B1-43F4-8B1C-CFEA024244F8}"/>
              </a:ext>
            </a:extLst>
          </p:cNvPr>
          <p:cNvSpPr/>
          <p:nvPr/>
        </p:nvSpPr>
        <p:spPr bwMode="auto">
          <a:xfrm>
            <a:off x="2359162" y="4071311"/>
            <a:ext cx="1034257" cy="903361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81-41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81-45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prEN 81-46</a:t>
            </a:r>
          </a:p>
        </p:txBody>
      </p:sp>
      <p:sp>
        <p:nvSpPr>
          <p:cNvPr id="126" name="Round Same Side Corner Rectangle 48">
            <a:extLst>
              <a:ext uri="{FF2B5EF4-FFF2-40B4-BE49-F238E27FC236}">
                <a16:creationId xmlns:a16="http://schemas.microsoft.com/office/drawing/2014/main" id="{A83D5130-CA4C-438C-80EE-2897B97E67AC}"/>
              </a:ext>
            </a:extLst>
          </p:cNvPr>
          <p:cNvSpPr/>
          <p:nvPr/>
        </p:nvSpPr>
        <p:spPr bwMode="auto">
          <a:xfrm>
            <a:off x="2309778" y="3750031"/>
            <a:ext cx="1811081" cy="273690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025E16B-48F8-493F-A088-C0A3F82DB8E2}"/>
              </a:ext>
            </a:extLst>
          </p:cNvPr>
          <p:cNvSpPr txBox="1"/>
          <p:nvPr/>
        </p:nvSpPr>
        <p:spPr>
          <a:xfrm>
            <a:off x="2309778" y="3785650"/>
            <a:ext cx="1811081" cy="2105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z="1600" b="0" dirty="0">
                <a:solidFill>
                  <a:srgbClr val="FFFF00"/>
                </a:solidFill>
                <a:cs typeface="Arial" charset="0"/>
              </a:rPr>
              <a:t>Lifting Platforms</a:t>
            </a:r>
          </a:p>
        </p:txBody>
      </p:sp>
      <p:sp>
        <p:nvSpPr>
          <p:cNvPr id="128" name="Up Arrow 62">
            <a:extLst>
              <a:ext uri="{FF2B5EF4-FFF2-40B4-BE49-F238E27FC236}">
                <a16:creationId xmlns:a16="http://schemas.microsoft.com/office/drawing/2014/main" id="{33F3FA47-07E5-4D37-9C7C-127BB4007EDB}"/>
              </a:ext>
            </a:extLst>
          </p:cNvPr>
          <p:cNvSpPr/>
          <p:nvPr/>
        </p:nvSpPr>
        <p:spPr bwMode="auto">
          <a:xfrm>
            <a:off x="4340823" y="4093357"/>
            <a:ext cx="1021337" cy="266807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81-40</a:t>
            </a:r>
          </a:p>
        </p:txBody>
      </p:sp>
      <p:sp>
        <p:nvSpPr>
          <p:cNvPr id="129" name="Round Same Side Corner Rectangle 48">
            <a:extLst>
              <a:ext uri="{FF2B5EF4-FFF2-40B4-BE49-F238E27FC236}">
                <a16:creationId xmlns:a16="http://schemas.microsoft.com/office/drawing/2014/main" id="{1C16AB03-BBE0-4902-AB80-90728C39317A}"/>
              </a:ext>
            </a:extLst>
          </p:cNvPr>
          <p:cNvSpPr/>
          <p:nvPr/>
        </p:nvSpPr>
        <p:spPr bwMode="auto">
          <a:xfrm>
            <a:off x="4280563" y="3750031"/>
            <a:ext cx="1788457" cy="292472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8E4865F-E828-4C3C-A111-C850BE9C1543}"/>
              </a:ext>
            </a:extLst>
          </p:cNvPr>
          <p:cNvSpPr txBox="1"/>
          <p:nvPr/>
        </p:nvSpPr>
        <p:spPr>
          <a:xfrm>
            <a:off x="4280563" y="3788094"/>
            <a:ext cx="1788457" cy="225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z="1600" b="0" dirty="0">
                <a:solidFill>
                  <a:srgbClr val="FFFF00"/>
                </a:solidFill>
                <a:cs typeface="Arial" charset="0"/>
              </a:rPr>
              <a:t>Stairlifts</a:t>
            </a:r>
          </a:p>
        </p:txBody>
      </p:sp>
      <p:sp>
        <p:nvSpPr>
          <p:cNvPr id="131" name="Up Arrow 62">
            <a:extLst>
              <a:ext uri="{FF2B5EF4-FFF2-40B4-BE49-F238E27FC236}">
                <a16:creationId xmlns:a16="http://schemas.microsoft.com/office/drawing/2014/main" id="{B019B46C-D1DB-418C-83DB-CA3C797148F8}"/>
              </a:ext>
            </a:extLst>
          </p:cNvPr>
          <p:cNvSpPr/>
          <p:nvPr/>
        </p:nvSpPr>
        <p:spPr bwMode="auto">
          <a:xfrm>
            <a:off x="6283049" y="4093357"/>
            <a:ext cx="1023752" cy="266807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81-43</a:t>
            </a:r>
          </a:p>
        </p:txBody>
      </p:sp>
      <p:sp>
        <p:nvSpPr>
          <p:cNvPr id="132" name="Round Same Side Corner Rectangle 48">
            <a:extLst>
              <a:ext uri="{FF2B5EF4-FFF2-40B4-BE49-F238E27FC236}">
                <a16:creationId xmlns:a16="http://schemas.microsoft.com/office/drawing/2014/main" id="{FEC76C6A-9281-4BAE-A828-92B7BE07A90E}"/>
              </a:ext>
            </a:extLst>
          </p:cNvPr>
          <p:cNvSpPr/>
          <p:nvPr/>
        </p:nvSpPr>
        <p:spPr bwMode="auto">
          <a:xfrm>
            <a:off x="6222789" y="3750031"/>
            <a:ext cx="1792684" cy="292472"/>
          </a:xfrm>
          <a:prstGeom prst="round2SameRect">
            <a:avLst>
              <a:gd name="adj1" fmla="val 10597"/>
              <a:gd name="adj2" fmla="val 0"/>
            </a:avLst>
          </a:prstGeom>
          <a:solidFill>
            <a:srgbClr val="0000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itchFamily="34" charset="0"/>
              <a:cs typeface="Arial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CC91626-50FE-4C70-A846-B866A3B73209}"/>
              </a:ext>
            </a:extLst>
          </p:cNvPr>
          <p:cNvSpPr txBox="1"/>
          <p:nvPr/>
        </p:nvSpPr>
        <p:spPr>
          <a:xfrm>
            <a:off x="6222789" y="3788094"/>
            <a:ext cx="1792684" cy="225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i="1" ker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z="1600" b="0" dirty="0">
                <a:solidFill>
                  <a:srgbClr val="FFFF00"/>
                </a:solidFill>
                <a:cs typeface="Arial" charset="0"/>
              </a:rPr>
              <a:t>Lifts in Cranes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86F2A8-D008-44A7-B15B-3E90DDCFB984}"/>
              </a:ext>
            </a:extLst>
          </p:cNvPr>
          <p:cNvGrpSpPr/>
          <p:nvPr/>
        </p:nvGrpSpPr>
        <p:grpSpPr>
          <a:xfrm>
            <a:off x="8169240" y="3750032"/>
            <a:ext cx="1805858" cy="2798748"/>
            <a:chOff x="8073336" y="2653683"/>
            <a:chExt cx="1805858" cy="325998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896C805-4338-489D-9E42-BE6331D5F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336" y="2983200"/>
              <a:ext cx="1805858" cy="2930463"/>
            </a:xfrm>
            <a:prstGeom prst="rect">
              <a:avLst/>
            </a:prstGeom>
          </p:spPr>
        </p:pic>
        <p:sp>
          <p:nvSpPr>
            <p:cNvPr id="136" name="Up Arrow 62">
              <a:extLst>
                <a:ext uri="{FF2B5EF4-FFF2-40B4-BE49-F238E27FC236}">
                  <a16:creationId xmlns:a16="http://schemas.microsoft.com/office/drawing/2014/main" id="{64F16A40-11E0-4A4B-AFF8-2F47134894D5}"/>
                </a:ext>
              </a:extLst>
            </p:cNvPr>
            <p:cNvSpPr/>
            <p:nvPr/>
          </p:nvSpPr>
          <p:spPr bwMode="auto">
            <a:xfrm>
              <a:off x="8122581" y="3029342"/>
              <a:ext cx="1031272" cy="291933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81-44</a:t>
              </a:r>
            </a:p>
          </p:txBody>
        </p:sp>
        <p:sp>
          <p:nvSpPr>
            <p:cNvPr id="137" name="Round Same Side Corner Rectangle 48">
              <a:extLst>
                <a:ext uri="{FF2B5EF4-FFF2-40B4-BE49-F238E27FC236}">
                  <a16:creationId xmlns:a16="http://schemas.microsoft.com/office/drawing/2014/main" id="{53C7F105-0D20-468D-8DD5-6181B4C322C0}"/>
                </a:ext>
              </a:extLst>
            </p:cNvPr>
            <p:cNvSpPr/>
            <p:nvPr/>
          </p:nvSpPr>
          <p:spPr bwMode="auto">
            <a:xfrm>
              <a:off x="8073340" y="2653683"/>
              <a:ext cx="1805854" cy="320015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0034553-1257-4517-990A-4510293F235E}"/>
                </a:ext>
              </a:extLst>
            </p:cNvPr>
            <p:cNvSpPr txBox="1"/>
            <p:nvPr/>
          </p:nvSpPr>
          <p:spPr>
            <a:xfrm>
              <a:off x="8073340" y="2695331"/>
              <a:ext cx="1805854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Lifts in Wind Turbines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25640B9-B8C3-494F-A47B-6E38D2C6B431}"/>
              </a:ext>
            </a:extLst>
          </p:cNvPr>
          <p:cNvGrpSpPr/>
          <p:nvPr/>
        </p:nvGrpSpPr>
        <p:grpSpPr>
          <a:xfrm>
            <a:off x="10115696" y="3750031"/>
            <a:ext cx="1789089" cy="2798749"/>
            <a:chOff x="12015406" y="1245507"/>
            <a:chExt cx="2209962" cy="3266632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1DDB8471-AD45-446F-9DB0-C271DC62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5406" y="1575025"/>
              <a:ext cx="2209962" cy="2937114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</p:pic>
        <p:sp>
          <p:nvSpPr>
            <p:cNvPr id="141" name="Up Arrow 62">
              <a:extLst>
                <a:ext uri="{FF2B5EF4-FFF2-40B4-BE49-F238E27FC236}">
                  <a16:creationId xmlns:a16="http://schemas.microsoft.com/office/drawing/2014/main" id="{A08DD020-F3C3-4601-8C51-CAFED6C30E97}"/>
                </a:ext>
              </a:extLst>
            </p:cNvPr>
            <p:cNvSpPr/>
            <p:nvPr/>
          </p:nvSpPr>
          <p:spPr bwMode="auto">
            <a:xfrm>
              <a:off x="12075668" y="1621166"/>
              <a:ext cx="1262046" cy="291933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1570-2</a:t>
              </a:r>
            </a:p>
          </p:txBody>
        </p:sp>
        <p:sp>
          <p:nvSpPr>
            <p:cNvPr id="142" name="Round Same Side Corner Rectangle 48">
              <a:extLst>
                <a:ext uri="{FF2B5EF4-FFF2-40B4-BE49-F238E27FC236}">
                  <a16:creationId xmlns:a16="http://schemas.microsoft.com/office/drawing/2014/main" id="{6E407B24-F9C3-40F5-960D-AF8D87BEFF86}"/>
                </a:ext>
              </a:extLst>
            </p:cNvPr>
            <p:cNvSpPr/>
            <p:nvPr/>
          </p:nvSpPr>
          <p:spPr bwMode="auto">
            <a:xfrm>
              <a:off x="12015408" y="1245507"/>
              <a:ext cx="2209960" cy="320015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B1EF4BC-A5DD-4FE5-91A2-A40D095D0EE1}"/>
                </a:ext>
              </a:extLst>
            </p:cNvPr>
            <p:cNvSpPr txBox="1"/>
            <p:nvPr/>
          </p:nvSpPr>
          <p:spPr>
            <a:xfrm>
              <a:off x="12015408" y="1287155"/>
              <a:ext cx="2209960" cy="246221"/>
            </a:xfrm>
            <a:prstGeom prst="rect">
              <a:avLst/>
            </a:prstGeom>
            <a:noFill/>
            <a:ln w="317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Lifting Tables</a:t>
              </a:r>
            </a:p>
          </p:txBody>
        </p:sp>
      </p:grpSp>
      <p:sp>
        <p:nvSpPr>
          <p:cNvPr id="147" name="Up Arrow 62">
            <a:extLst>
              <a:ext uri="{FF2B5EF4-FFF2-40B4-BE49-F238E27FC236}">
                <a16:creationId xmlns:a16="http://schemas.microsoft.com/office/drawing/2014/main" id="{61E38D3C-0307-4489-A513-58CBB66B080A}"/>
              </a:ext>
            </a:extLst>
          </p:cNvPr>
          <p:cNvSpPr/>
          <p:nvPr/>
        </p:nvSpPr>
        <p:spPr bwMode="auto">
          <a:xfrm>
            <a:off x="607407" y="2388489"/>
            <a:ext cx="1195251" cy="1306173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CEN/TS 81-11</a:t>
            </a:r>
          </a:p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CEN/TR 81-12</a:t>
            </a:r>
          </a:p>
          <a:p>
            <a:pPr>
              <a:defRPr/>
            </a:pPr>
            <a:r>
              <a:rPr lang="en-US" sz="1400" i="1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prCEN/TS 81-13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81-20</a:t>
            </a:r>
          </a:p>
          <a:p>
            <a:pPr lvl="0">
              <a:defRPr/>
            </a:pPr>
            <a:r>
              <a:rPr lang="en-US" sz="1400" b="1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ISO 8100-1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8A401B-1147-4B87-BDFD-06A9875DB3C6}"/>
              </a:ext>
            </a:extLst>
          </p:cNvPr>
          <p:cNvGrpSpPr/>
          <p:nvPr/>
        </p:nvGrpSpPr>
        <p:grpSpPr>
          <a:xfrm>
            <a:off x="4267063" y="915624"/>
            <a:ext cx="1804907" cy="2783997"/>
            <a:chOff x="6210160" y="423016"/>
            <a:chExt cx="1804907" cy="3005984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17D25C76-0562-4CDD-9100-33CF4A94A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60" y="638123"/>
              <a:ext cx="1804907" cy="2790877"/>
            </a:xfrm>
            <a:prstGeom prst="rect">
              <a:avLst/>
            </a:prstGeom>
          </p:spPr>
        </p:pic>
        <p:sp>
          <p:nvSpPr>
            <p:cNvPr id="150" name="Round Same Side Corner Rectangle 48">
              <a:extLst>
                <a:ext uri="{FF2B5EF4-FFF2-40B4-BE49-F238E27FC236}">
                  <a16:creationId xmlns:a16="http://schemas.microsoft.com/office/drawing/2014/main" id="{07349237-D16C-4037-AF0B-0584AC18E0CA}"/>
                </a:ext>
              </a:extLst>
            </p:cNvPr>
            <p:cNvSpPr/>
            <p:nvPr/>
          </p:nvSpPr>
          <p:spPr bwMode="auto">
            <a:xfrm>
              <a:off x="6214443" y="423016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E9E653A-F544-4B4D-A8F1-D705CBD1379D}"/>
                </a:ext>
              </a:extLst>
            </p:cNvPr>
            <p:cNvSpPr txBox="1"/>
            <p:nvPr/>
          </p:nvSpPr>
          <p:spPr>
            <a:xfrm>
              <a:off x="6214443" y="450483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Lifts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12D886F-DFE9-4982-B94E-00AE07BE3F2A}"/>
              </a:ext>
            </a:extLst>
          </p:cNvPr>
          <p:cNvGrpSpPr/>
          <p:nvPr/>
        </p:nvGrpSpPr>
        <p:grpSpPr>
          <a:xfrm>
            <a:off x="271417" y="1211494"/>
            <a:ext cx="1195251" cy="976908"/>
            <a:chOff x="449536" y="1550072"/>
            <a:chExt cx="1195251" cy="976908"/>
          </a:xfrm>
        </p:grpSpPr>
        <p:sp>
          <p:nvSpPr>
            <p:cNvPr id="153" name="Round Same Side Corner Rectangle 99">
              <a:extLst>
                <a:ext uri="{FF2B5EF4-FFF2-40B4-BE49-F238E27FC236}">
                  <a16:creationId xmlns:a16="http://schemas.microsoft.com/office/drawing/2014/main" id="{1532F58C-F58A-46B5-B6F5-BBD35D49B94B}"/>
                </a:ext>
              </a:extLst>
            </p:cNvPr>
            <p:cNvSpPr/>
            <p:nvPr/>
          </p:nvSpPr>
          <p:spPr bwMode="auto">
            <a:xfrm>
              <a:off x="449536" y="1550072"/>
              <a:ext cx="1195251" cy="544224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en-US" sz="1600" i="1" kern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Supporting</a:t>
              </a:r>
            </a:p>
            <a:p>
              <a:pPr algn="ctr">
                <a:defRPr/>
              </a:pPr>
              <a:r>
                <a:rPr lang="en-US" sz="1600" i="1" kern="0" dirty="0">
                  <a:solidFill>
                    <a:srgbClr val="FFFF00"/>
                  </a:solidFill>
                  <a:latin typeface="Arial Narrow" pitchFamily="34" charset="0"/>
                  <a:cs typeface="Arial" charset="0"/>
                </a:rPr>
                <a:t>documents </a:t>
              </a:r>
            </a:p>
          </p:txBody>
        </p:sp>
        <p:sp>
          <p:nvSpPr>
            <p:cNvPr id="154" name="Up Arrow 100">
              <a:extLst>
                <a:ext uri="{FF2B5EF4-FFF2-40B4-BE49-F238E27FC236}">
                  <a16:creationId xmlns:a16="http://schemas.microsoft.com/office/drawing/2014/main" id="{648DC2FA-703D-4995-949F-7A5F26BA2051}"/>
                </a:ext>
              </a:extLst>
            </p:cNvPr>
            <p:cNvSpPr/>
            <p:nvPr/>
          </p:nvSpPr>
          <p:spPr bwMode="auto">
            <a:xfrm>
              <a:off x="449536" y="2094295"/>
              <a:ext cx="1195251" cy="432685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CEN/TR 81-10</a:t>
              </a:r>
            </a:p>
            <a:p>
              <a:pPr>
                <a:defRPr/>
              </a:pPr>
              <a:r>
                <a:rPr lang="en-US" sz="1400" b="1" i="1" kern="0" dirty="0">
                  <a:solidFill>
                    <a:srgbClr val="000000"/>
                  </a:solidFill>
                  <a:latin typeface="Arial Narrow" pitchFamily="34" charset="0"/>
                  <a:cs typeface="Arial" charset="0"/>
                </a:rPr>
                <a:t>EN ISO 14798</a:t>
              </a:r>
            </a:p>
          </p:txBody>
        </p:sp>
      </p:grpSp>
      <p:sp>
        <p:nvSpPr>
          <p:cNvPr id="155" name="Up Arrow 62">
            <a:extLst>
              <a:ext uri="{FF2B5EF4-FFF2-40B4-BE49-F238E27FC236}">
                <a16:creationId xmlns:a16="http://schemas.microsoft.com/office/drawing/2014/main" id="{0D8A58CC-27FE-4A13-B003-1A31C73B851F}"/>
              </a:ext>
            </a:extLst>
          </p:cNvPr>
          <p:cNvSpPr/>
          <p:nvPr/>
        </p:nvSpPr>
        <p:spPr bwMode="auto">
          <a:xfrm>
            <a:off x="1823560" y="1097153"/>
            <a:ext cx="1160184" cy="2595206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81-28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81-50</a:t>
            </a:r>
          </a:p>
          <a:p>
            <a:pPr lvl="0">
              <a:defRPr/>
            </a:pPr>
            <a:r>
              <a:rPr lang="en-US" sz="1400" b="1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ISO 8100-2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81-58</a:t>
            </a:r>
          </a:p>
          <a:p>
            <a:pPr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prCEN/TS 81-60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81-70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81-71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81-72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81-73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81-76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81-77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81-80</a:t>
            </a: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6" name="Up Arrow 62">
            <a:extLst>
              <a:ext uri="{FF2B5EF4-FFF2-40B4-BE49-F238E27FC236}">
                <a16:creationId xmlns:a16="http://schemas.microsoft.com/office/drawing/2014/main" id="{AD1BF473-6F0A-4A11-B4F4-1DC0D5FD4D94}"/>
              </a:ext>
            </a:extLst>
          </p:cNvPr>
          <p:cNvSpPr/>
          <p:nvPr/>
        </p:nvSpPr>
        <p:spPr bwMode="auto">
          <a:xfrm>
            <a:off x="3000134" y="1097152"/>
            <a:ext cx="1271211" cy="2595205"/>
          </a:xfrm>
          <a:prstGeom prst="upArrow">
            <a:avLst>
              <a:gd name="adj1" fmla="val 100000"/>
              <a:gd name="adj2" fmla="val 0"/>
            </a:avLst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81-82</a:t>
            </a:r>
          </a:p>
          <a:p>
            <a:pPr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CEN/TS 81-83</a:t>
            </a:r>
          </a:p>
          <a:p>
            <a:pPr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12015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12016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13411-7 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ISO 25745-1</a:t>
            </a:r>
          </a:p>
          <a:p>
            <a:pPr lvl="0">
              <a:defRPr/>
            </a:pPr>
            <a:r>
              <a:rPr lang="en-US" sz="1400" i="1" kern="0" dirty="0">
                <a:latin typeface="Arial Narrow" pitchFamily="34" charset="0"/>
                <a:cs typeface="Arial" charset="0"/>
              </a:rPr>
              <a:t>EN ISO 25745-2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12385-3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12385-5</a:t>
            </a:r>
          </a:p>
          <a:p>
            <a:pPr lvl="0">
              <a:defRPr/>
            </a:pPr>
            <a:r>
              <a:rPr lang="en-US" sz="1400" i="1" kern="0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EN 13411-7</a:t>
            </a: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lvl="0">
              <a:defRPr/>
            </a:pPr>
            <a:endParaRPr lang="en-US" sz="1400" i="1" kern="0" dirty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046DB114-520B-42FD-A9B5-F1F7F176468E}"/>
              </a:ext>
            </a:extLst>
          </p:cNvPr>
          <p:cNvGrpSpPr/>
          <p:nvPr/>
        </p:nvGrpSpPr>
        <p:grpSpPr>
          <a:xfrm>
            <a:off x="394175" y="3734179"/>
            <a:ext cx="1792449" cy="2809607"/>
            <a:chOff x="2448978" y="2185564"/>
            <a:chExt cx="1792449" cy="3022596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4611622E-84B8-4A21-AF77-E7A64F59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978" y="2491020"/>
              <a:ext cx="1792446" cy="2717140"/>
            </a:xfrm>
            <a:prstGeom prst="rect">
              <a:avLst/>
            </a:prstGeom>
          </p:spPr>
        </p:pic>
        <p:sp>
          <p:nvSpPr>
            <p:cNvPr id="159" name="Up Arrow 62">
              <a:extLst>
                <a:ext uri="{FF2B5EF4-FFF2-40B4-BE49-F238E27FC236}">
                  <a16:creationId xmlns:a16="http://schemas.microsoft.com/office/drawing/2014/main" id="{825FD65B-0A76-4B40-A2ED-519EEF6694C2}"/>
                </a:ext>
              </a:extLst>
            </p:cNvPr>
            <p:cNvSpPr/>
            <p:nvPr/>
          </p:nvSpPr>
          <p:spPr bwMode="auto">
            <a:xfrm>
              <a:off x="2497855" y="2523426"/>
              <a:ext cx="1023616" cy="475129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81-3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81-31</a:t>
              </a:r>
            </a:p>
          </p:txBody>
        </p:sp>
        <p:sp>
          <p:nvSpPr>
            <p:cNvPr id="160" name="Round Same Side Corner Rectangle 48">
              <a:extLst>
                <a:ext uri="{FF2B5EF4-FFF2-40B4-BE49-F238E27FC236}">
                  <a16:creationId xmlns:a16="http://schemas.microsoft.com/office/drawing/2014/main" id="{3F5207DA-79EC-48D5-8869-DB3350AB7396}"/>
                </a:ext>
              </a:extLst>
            </p:cNvPr>
            <p:cNvSpPr/>
            <p:nvPr/>
          </p:nvSpPr>
          <p:spPr bwMode="auto">
            <a:xfrm>
              <a:off x="2448980" y="218556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83052B2-334F-44BD-85C7-17710EF04AD4}"/>
                </a:ext>
              </a:extLst>
            </p:cNvPr>
            <p:cNvSpPr txBox="1"/>
            <p:nvPr/>
          </p:nvSpPr>
          <p:spPr>
            <a:xfrm>
              <a:off x="2448980" y="2213032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Goods only lifts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EC74353-97E2-4951-8D6A-7DD64BF5D3AF}"/>
              </a:ext>
            </a:extLst>
          </p:cNvPr>
          <p:cNvGrpSpPr/>
          <p:nvPr/>
        </p:nvGrpSpPr>
        <p:grpSpPr>
          <a:xfrm>
            <a:off x="10096373" y="917378"/>
            <a:ext cx="1792448" cy="2790556"/>
            <a:chOff x="10096373" y="867044"/>
            <a:chExt cx="1792448" cy="2790556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1845777F-2AEA-41EF-BF5F-9A92BE90C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373" y="1159516"/>
              <a:ext cx="1792448" cy="2498084"/>
            </a:xfrm>
            <a:prstGeom prst="rect">
              <a:avLst/>
            </a:prstGeom>
          </p:spPr>
        </p:pic>
        <p:sp>
          <p:nvSpPr>
            <p:cNvPr id="164" name="Up Arrow 62">
              <a:extLst>
                <a:ext uri="{FF2B5EF4-FFF2-40B4-BE49-F238E27FC236}">
                  <a16:creationId xmlns:a16="http://schemas.microsoft.com/office/drawing/2014/main" id="{C27D7ABC-52F0-476A-B755-F5FC53C53D05}"/>
                </a:ext>
              </a:extLst>
            </p:cNvPr>
            <p:cNvSpPr/>
            <p:nvPr/>
          </p:nvSpPr>
          <p:spPr bwMode="auto">
            <a:xfrm>
              <a:off x="10145249" y="1210370"/>
              <a:ext cx="1023616" cy="878489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12158-1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12158-2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12159</a:t>
              </a:r>
            </a:p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prEN 16179</a:t>
              </a:r>
            </a:p>
          </p:txBody>
        </p:sp>
        <p:sp>
          <p:nvSpPr>
            <p:cNvPr id="165" name="Round Same Side Corner Rectangle 48">
              <a:extLst>
                <a:ext uri="{FF2B5EF4-FFF2-40B4-BE49-F238E27FC236}">
                  <a16:creationId xmlns:a16="http://schemas.microsoft.com/office/drawing/2014/main" id="{E6007463-0D5F-4AD7-8ADC-399FDB1D5B33}"/>
                </a:ext>
              </a:extLst>
            </p:cNvPr>
            <p:cNvSpPr/>
            <p:nvPr/>
          </p:nvSpPr>
          <p:spPr bwMode="auto">
            <a:xfrm>
              <a:off x="10096374" y="86704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26269BB-C472-4AA5-8028-77642EAC6296}"/>
                </a:ext>
              </a:extLst>
            </p:cNvPr>
            <p:cNvSpPr txBox="1"/>
            <p:nvPr/>
          </p:nvSpPr>
          <p:spPr>
            <a:xfrm>
              <a:off x="10096374" y="894511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Building Hoists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B1D0F4F-32FB-4E9C-9B0F-F6EA7A4284EB}"/>
              </a:ext>
            </a:extLst>
          </p:cNvPr>
          <p:cNvGrpSpPr/>
          <p:nvPr/>
        </p:nvGrpSpPr>
        <p:grpSpPr>
          <a:xfrm>
            <a:off x="6222230" y="917378"/>
            <a:ext cx="1793243" cy="2774979"/>
            <a:chOff x="8168445" y="867044"/>
            <a:chExt cx="1793243" cy="2774979"/>
          </a:xfrm>
        </p:grpSpPr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1EF02C6F-3747-44A0-A7AA-A35A14B67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445" y="1149845"/>
              <a:ext cx="1792447" cy="2492178"/>
            </a:xfrm>
            <a:prstGeom prst="rect">
              <a:avLst/>
            </a:prstGeom>
          </p:spPr>
        </p:pic>
        <p:sp>
          <p:nvSpPr>
            <p:cNvPr id="169" name="Up Arrow 62">
              <a:extLst>
                <a:ext uri="{FF2B5EF4-FFF2-40B4-BE49-F238E27FC236}">
                  <a16:creationId xmlns:a16="http://schemas.microsoft.com/office/drawing/2014/main" id="{F75040B4-D629-4F3A-BE22-62F8AC00F62D}"/>
                </a:ext>
              </a:extLst>
            </p:cNvPr>
            <p:cNvSpPr/>
            <p:nvPr/>
          </p:nvSpPr>
          <p:spPr bwMode="auto">
            <a:xfrm>
              <a:off x="8218116" y="1210370"/>
              <a:ext cx="1023616" cy="249314"/>
            </a:xfrm>
            <a:prstGeom prst="upArrow">
              <a:avLst>
                <a:gd name="adj1" fmla="val 100000"/>
                <a:gd name="adj2" fmla="val 0"/>
              </a:avLst>
            </a:prstGeom>
            <a:solidFill>
              <a:srgbClr val="99CC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lvl="0">
                <a:defRPr/>
              </a:pPr>
              <a:r>
                <a:rPr lang="en-US" sz="1400" i="1" kern="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EN  81-22</a:t>
              </a:r>
            </a:p>
          </p:txBody>
        </p:sp>
        <p:sp>
          <p:nvSpPr>
            <p:cNvPr id="170" name="Round Same Side Corner Rectangle 48">
              <a:extLst>
                <a:ext uri="{FF2B5EF4-FFF2-40B4-BE49-F238E27FC236}">
                  <a16:creationId xmlns:a16="http://schemas.microsoft.com/office/drawing/2014/main" id="{CD885072-A21C-4872-9482-1B3666A1B0B1}"/>
                </a:ext>
              </a:extLst>
            </p:cNvPr>
            <p:cNvSpPr/>
            <p:nvPr/>
          </p:nvSpPr>
          <p:spPr bwMode="auto">
            <a:xfrm>
              <a:off x="8169241" y="867044"/>
              <a:ext cx="1792447" cy="292471"/>
            </a:xfrm>
            <a:prstGeom prst="round2SameRect">
              <a:avLst>
                <a:gd name="adj1" fmla="val 10597"/>
                <a:gd name="adj2" fmla="val 0"/>
              </a:avLst>
            </a:prstGeom>
            <a:solidFill>
              <a:srgbClr val="0000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D3A89324-8204-4DE4-9A8B-28F0170FFB3C}"/>
                </a:ext>
              </a:extLst>
            </p:cNvPr>
            <p:cNvSpPr txBox="1"/>
            <p:nvPr/>
          </p:nvSpPr>
          <p:spPr>
            <a:xfrm>
              <a:off x="8169241" y="894511"/>
              <a:ext cx="1792447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GB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2000" b="1" i="1" kern="0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r>
                <a:rPr lang="en-US" sz="1600" b="0" dirty="0">
                  <a:solidFill>
                    <a:srgbClr val="FFFF00"/>
                  </a:solidFill>
                  <a:cs typeface="Arial" charset="0"/>
                </a:rPr>
                <a:t>Inclined lifts</a:t>
              </a: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C3DC1B0-A498-4199-85CA-4BA8AAA405A7}"/>
              </a:ext>
            </a:extLst>
          </p:cNvPr>
          <p:cNvSpPr/>
          <p:nvPr/>
        </p:nvSpPr>
        <p:spPr>
          <a:xfrm rot="16200000">
            <a:off x="3688179" y="2139987"/>
            <a:ext cx="623794" cy="2411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CEN/TC 168</a:t>
            </a:r>
          </a:p>
        </p:txBody>
      </p:sp>
    </p:spTree>
    <p:extLst>
      <p:ext uri="{BB962C8B-B14F-4D97-AF65-F5344CB8AC3E}">
        <p14:creationId xmlns:p14="http://schemas.microsoft.com/office/powerpoint/2010/main" val="138974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work program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General overview</a:t>
            </a:r>
            <a:endParaRPr lang="en-GB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090D627-2936-466F-A64B-64C8B738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6" y="818606"/>
            <a:ext cx="12036463" cy="5289134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5E14D2-549B-47DF-804D-CC76AAF4B94E}"/>
              </a:ext>
            </a:extLst>
          </p:cNvPr>
          <p:cNvGrpSpPr/>
          <p:nvPr/>
        </p:nvGrpSpPr>
        <p:grpSpPr>
          <a:xfrm>
            <a:off x="235488" y="5587818"/>
            <a:ext cx="9266489" cy="993321"/>
            <a:chOff x="235488" y="5574880"/>
            <a:chExt cx="9266489" cy="1006260"/>
          </a:xfrm>
        </p:grpSpPr>
        <p:sp>
          <p:nvSpPr>
            <p:cNvPr id="59" name="Rounded Rectangle 10">
              <a:extLst>
                <a:ext uri="{FF2B5EF4-FFF2-40B4-BE49-F238E27FC236}">
                  <a16:creationId xmlns:a16="http://schemas.microsoft.com/office/drawing/2014/main" id="{B06AEC95-753B-4366-8747-740AEC40C48F}"/>
                </a:ext>
              </a:extLst>
            </p:cNvPr>
            <p:cNvSpPr/>
            <p:nvPr/>
          </p:nvSpPr>
          <p:spPr bwMode="auto">
            <a:xfrm>
              <a:off x="3003901" y="6207760"/>
              <a:ext cx="6498076" cy="373380"/>
            </a:xfrm>
            <a:prstGeom prst="roundRect">
              <a:avLst>
                <a:gd name="adj" fmla="val 50000"/>
              </a:avLst>
            </a:prstGeom>
            <a:solidFill>
              <a:srgbClr val="BBE0E3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>
                  <a:srgbClr val="95AD35"/>
                </a:buClr>
                <a:buSzTx/>
                <a:buFontTx/>
                <a:buNone/>
                <a:tabLst/>
                <a:defRPr/>
              </a:pPr>
              <a:r>
                <a:rPr kumimoji="0" lang="en-GB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Total of 49 standards, </a:t>
              </a:r>
              <a:r>
                <a:rPr lang="en-GB" i="1" kern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40</a:t>
              </a:r>
              <a:r>
                <a:rPr kumimoji="0" lang="en-GB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published and 9 in development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228248-9BD3-42C5-A11C-9847C2C9653F}"/>
                </a:ext>
              </a:extLst>
            </p:cNvPr>
            <p:cNvSpPr txBox="1"/>
            <p:nvPr/>
          </p:nvSpPr>
          <p:spPr>
            <a:xfrm>
              <a:off x="235488" y="5574880"/>
              <a:ext cx="2234907" cy="96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Harmonised standards</a:t>
              </a:r>
            </a:p>
            <a:p>
              <a:pPr marL="177800" indent="-177800">
                <a:buFontTx/>
                <a:buChar char="-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Lifts Directive: 16</a:t>
              </a:r>
            </a:p>
            <a:p>
              <a:pPr marL="177800" indent="-177800">
                <a:buFontTx/>
                <a:buChar char="-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Machinery Directive: 18</a:t>
              </a:r>
            </a:p>
            <a:p>
              <a:pPr marL="177800" indent="-177800">
                <a:buFontTx/>
                <a:buChar char="-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EMC Directive: 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790EA3-B4FC-49F5-971D-F47131EA6649}"/>
              </a:ext>
            </a:extLst>
          </p:cNvPr>
          <p:cNvGrpSpPr/>
          <p:nvPr/>
        </p:nvGrpSpPr>
        <p:grpSpPr>
          <a:xfrm>
            <a:off x="8588752" y="4785778"/>
            <a:ext cx="2034380" cy="1125556"/>
            <a:chOff x="9198352" y="5404903"/>
            <a:chExt cx="2034380" cy="112555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8590F7B-AB7F-4C8D-847D-1FEF5164FE07}"/>
                </a:ext>
              </a:extLst>
            </p:cNvPr>
            <p:cNvGrpSpPr/>
            <p:nvPr/>
          </p:nvGrpSpPr>
          <p:grpSpPr>
            <a:xfrm>
              <a:off x="9198352" y="5404903"/>
              <a:ext cx="2034380" cy="1055421"/>
              <a:chOff x="7976632" y="4915390"/>
              <a:chExt cx="2034380" cy="1055421"/>
            </a:xfrm>
          </p:grpSpPr>
          <p:sp>
            <p:nvSpPr>
              <p:cNvPr id="64" name="Rectangle 4">
                <a:extLst>
                  <a:ext uri="{FF2B5EF4-FFF2-40B4-BE49-F238E27FC236}">
                    <a16:creationId xmlns:a16="http://schemas.microsoft.com/office/drawing/2014/main" id="{D2298E0A-08FC-44C4-B465-94D7EF912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6632" y="4915390"/>
                <a:ext cx="2034380" cy="1055421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Text Box 5">
                <a:extLst>
                  <a:ext uri="{FF2B5EF4-FFF2-40B4-BE49-F238E27FC236}">
                    <a16:creationId xmlns:a16="http://schemas.microsoft.com/office/drawing/2014/main" id="{174113F0-DEC5-429E-B167-DCAEE46D03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2668" y="4931266"/>
                <a:ext cx="539750" cy="152400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 </a:t>
                </a:r>
                <a:r>
                  <a:rPr lang="de-CH" sz="1000" u="sng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Legend:</a:t>
                </a:r>
              </a:p>
            </p:txBody>
          </p:sp>
          <p:sp>
            <p:nvSpPr>
              <p:cNvPr id="66" name="Rectangle 6">
                <a:extLst>
                  <a:ext uri="{FF2B5EF4-FFF2-40B4-BE49-F238E27FC236}">
                    <a16:creationId xmlns:a16="http://schemas.microsoft.com/office/drawing/2014/main" id="{918A27D4-D881-433E-B95A-6EFFE016D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4893" y="5123354"/>
                <a:ext cx="207962" cy="106363"/>
              </a:xfrm>
              <a:prstGeom prst="rect">
                <a:avLst/>
              </a:prstGeom>
              <a:solidFill>
                <a:srgbClr val="00FF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Rectangle 7">
                <a:extLst>
                  <a:ext uri="{FF2B5EF4-FFF2-40B4-BE49-F238E27FC236}">
                    <a16:creationId xmlns:a16="http://schemas.microsoft.com/office/drawing/2014/main" id="{D487CB8E-C2A7-48C9-98F7-8F2B72312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543" y="5459904"/>
                <a:ext cx="211137" cy="1047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8" name="Text Box 8">
                <a:extLst>
                  <a:ext uri="{FF2B5EF4-FFF2-40B4-BE49-F238E27FC236}">
                    <a16:creationId xmlns:a16="http://schemas.microsoft.com/office/drawing/2014/main" id="{D705877C-75B0-4DF6-B05B-DD730CEC20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4605" y="5099541"/>
                <a:ext cx="1704976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Published (year of the latest edition) </a:t>
                </a:r>
              </a:p>
            </p:txBody>
          </p:sp>
          <p:sp>
            <p:nvSpPr>
              <p:cNvPr id="69" name="Text Box 9">
                <a:extLst>
                  <a:ext uri="{FF2B5EF4-FFF2-40B4-BE49-F238E27FC236}">
                    <a16:creationId xmlns:a16="http://schemas.microsoft.com/office/drawing/2014/main" id="{CD4A46FD-1355-40D4-89ED-45340E563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426566"/>
                <a:ext cx="1214437" cy="152400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In development</a:t>
                </a:r>
              </a:p>
            </p:txBody>
          </p:sp>
          <p:sp>
            <p:nvSpPr>
              <p:cNvPr id="70" name="Rectangle 10">
                <a:extLst>
                  <a:ext uri="{FF2B5EF4-FFF2-40B4-BE49-F238E27FC236}">
                    <a16:creationId xmlns:a16="http://schemas.microsoft.com/office/drawing/2014/main" id="{0FA83B99-E493-4733-A9D8-65364F21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8543" y="5645641"/>
                <a:ext cx="211137" cy="104775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1" name="Text Box 11">
                <a:extLst>
                  <a:ext uri="{FF2B5EF4-FFF2-40B4-BE49-F238E27FC236}">
                    <a16:creationId xmlns:a16="http://schemas.microsoft.com/office/drawing/2014/main" id="{717F6204-D1BE-493D-BC0D-6685733C3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621511"/>
                <a:ext cx="1460183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In preparation for development</a:t>
                </a:r>
              </a:p>
            </p:txBody>
          </p:sp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4E75AB02-C21A-4137-987A-68301BB80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4893" y="5291629"/>
                <a:ext cx="207962" cy="106363"/>
              </a:xfrm>
              <a:prstGeom prst="rect">
                <a:avLst/>
              </a:prstGeom>
              <a:solidFill>
                <a:srgbClr val="00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3" name="Text Box 8">
                <a:extLst>
                  <a:ext uri="{FF2B5EF4-FFF2-40B4-BE49-F238E27FC236}">
                    <a16:creationId xmlns:a16="http://schemas.microsoft.com/office/drawing/2014/main" id="{538B12EC-E171-4514-86F0-468B629ED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4606" y="5267816"/>
                <a:ext cx="923925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Under revision</a:t>
                </a:r>
                <a:endParaRPr lang="en-GB" sz="1000" dirty="0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74" name="Text Box 11">
                <a:extLst>
                  <a:ext uri="{FF2B5EF4-FFF2-40B4-BE49-F238E27FC236}">
                    <a16:creationId xmlns:a16="http://schemas.microsoft.com/office/drawing/2014/main" id="{3F0A5861-B78A-4315-BBB6-07C433873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9843" y="5793667"/>
                <a:ext cx="1590300" cy="153888"/>
              </a:xfrm>
              <a:prstGeom prst="rect">
                <a:avLst/>
              </a:prstGeom>
              <a:solidFill>
                <a:srgbClr val="3333CC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429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 Narrow" pitchFamily="34" charset="0"/>
                    <a:cs typeface="Arial" charset="0"/>
                  </a:rPr>
                  <a:t>European Harmonised Standard </a:t>
                </a:r>
              </a:p>
            </p:txBody>
          </p:sp>
        </p:grpSp>
        <p:sp>
          <p:nvSpPr>
            <p:cNvPr id="63" name="Partial Circle 62">
              <a:extLst>
                <a:ext uri="{FF2B5EF4-FFF2-40B4-BE49-F238E27FC236}">
                  <a16:creationId xmlns:a16="http://schemas.microsoft.com/office/drawing/2014/main" id="{42DEE4B5-9096-48DA-AF67-AE457F011D6A}"/>
                </a:ext>
              </a:extLst>
            </p:cNvPr>
            <p:cNvSpPr/>
            <p:nvPr/>
          </p:nvSpPr>
          <p:spPr>
            <a:xfrm rot="5400000">
              <a:off x="9257146" y="6298786"/>
              <a:ext cx="231673" cy="231673"/>
            </a:xfrm>
            <a:prstGeom prst="pie">
              <a:avLst>
                <a:gd name="adj1" fmla="val 5410696"/>
                <a:gd name="adj2" fmla="val 1087142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09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CEN/TC 10 work program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Main projects</a:t>
            </a:r>
            <a:endParaRPr lang="en-GB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90355" y="1309724"/>
            <a:ext cx="1145736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ISO 8100-1/2 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revision of EN 81-20/50:2020 and ISO 8100-1/2</a:t>
            </a:r>
          </a:p>
          <a:p>
            <a:pPr marL="177800" lvl="1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standards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CEN/TS 81-13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access to the lift well for lifts in service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81-42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lifting appliance with enclosed carrier intended for use by persons, including persons with disability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81-44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Lifts in wind turbines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platforms with non/partially enclosed lift way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81-46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platforms travel through floor and without lift way enclosure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CEN/TS 81-60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for means of determining compliance with EN 81– 20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24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115-5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Replacement of existing escalators</a:t>
            </a:r>
          </a:p>
          <a:p>
            <a:pPr marL="177800" lvl="1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of standards</a:t>
            </a:r>
          </a:p>
          <a:p>
            <a:pPr marL="541338" lvl="1" indent="-187325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under revision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BA2F05-DEA4-4EE9-BF8B-C75B0187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04"/>
            <a:ext cx="12192000" cy="2101741"/>
          </a:xfrm>
          <a:prstGeom prst="rect">
            <a:avLst/>
          </a:prstGeom>
        </p:spPr>
      </p:pic>
      <p:sp>
        <p:nvSpPr>
          <p:cNvPr id="173" name="Title 1">
            <a:extLst>
              <a:ext uri="{FF2B5EF4-FFF2-40B4-BE49-F238E27FC236}">
                <a16:creationId xmlns:a16="http://schemas.microsoft.com/office/drawing/2014/main" id="{7730B832-59D6-4007-AB08-116107667981}"/>
              </a:ext>
            </a:extLst>
          </p:cNvPr>
          <p:cNvSpPr txBox="1">
            <a:spLocks/>
          </p:cNvSpPr>
          <p:nvPr/>
        </p:nvSpPr>
        <p:spPr>
          <a:xfrm>
            <a:off x="1" y="5312253"/>
            <a:ext cx="12192000" cy="387798"/>
          </a:xfrm>
          <a:prstGeom prst="rect">
            <a:avLst/>
          </a:prstGeom>
        </p:spPr>
        <p:txBody>
          <a:bodyPr vert="horz" wrap="square" lIns="180000" tIns="0" rIns="9144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Worldwide convergence of technical requirements for safety of lifts</a:t>
            </a:r>
          </a:p>
        </p:txBody>
      </p:sp>
    </p:spTree>
    <p:extLst>
      <p:ext uri="{BB962C8B-B14F-4D97-AF65-F5344CB8AC3E}">
        <p14:creationId xmlns:p14="http://schemas.microsoft.com/office/powerpoint/2010/main" val="419472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Worldwide convergence of technical requirements for safety of lifts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Cooperation between ISO and CEN (Vienna Agreement)</a:t>
            </a:r>
            <a:endParaRPr lang="en-GB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AC6D0D4-440C-40B2-9001-6ADD97E4D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21084"/>
            <a:ext cx="8107924" cy="5124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fontAlgn="base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&amp; CEN agreement on technical cooperation</a:t>
            </a:r>
          </a:p>
          <a:p>
            <a:pPr marL="177800" indent="-177800" fontAlgn="base">
              <a:spcAft>
                <a:spcPts val="24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duplication of work between ISO &amp; CEN</a:t>
            </a:r>
          </a:p>
          <a:p>
            <a:pPr marL="177800" indent="-177800" fontAlgn="base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of cooperation </a:t>
            </a:r>
          </a:p>
          <a:p>
            <a:pPr marL="542925" lvl="1" indent="-361950" fontAlgn="base">
              <a:spcAft>
                <a:spcPts val="18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Correspondence</a:t>
            </a:r>
          </a:p>
          <a:p>
            <a:pPr marL="542925" lvl="1" indent="-361950" fontAlgn="base">
              <a:spcAft>
                <a:spcPts val="18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representation at meetings of committees and working groups</a:t>
            </a:r>
          </a:p>
          <a:p>
            <a:pPr marL="542925" lvl="1" indent="-361950" fontAlgn="base">
              <a:spcAft>
                <a:spcPts val="600"/>
              </a:spcAft>
              <a:buFont typeface="+mj-lt"/>
              <a:buAutoNum type="arabicParenR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by one organisation of available publication from the other organisation</a:t>
            </a:r>
          </a:p>
          <a:p>
            <a:pPr marL="1162050" lvl="1" indent="-171450" fontAlgn="base"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adopts an available ISO standard </a:t>
            </a:r>
          </a:p>
          <a:p>
            <a:pPr marL="1162050" lvl="1" indent="-171450" fontAlgn="base">
              <a:spcAft>
                <a:spcPts val="1800"/>
              </a:spcAft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adopts an available CEN standard </a:t>
            </a:r>
          </a:p>
          <a:p>
            <a:pPr marL="542925" lvl="1" indent="-361950" fontAlgn="base">
              <a:spcAft>
                <a:spcPts val="600"/>
              </a:spcAft>
              <a:buFont typeface="+mj-lt"/>
              <a:buAutoNum type="arabicParenR" startAt="4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Mutually agreed allocation of work with parallel approval of standards in ISO and CEN organizations</a:t>
            </a:r>
          </a:p>
          <a:p>
            <a:pPr marL="1162050" lvl="1" indent="-171450" fontAlgn="base">
              <a:spcAft>
                <a:spcPts val="600"/>
              </a:spcAft>
              <a:buFont typeface="Arial" panose="020B0604020202020204" pitchFamily="34" charset="0"/>
              <a:buChar char="-"/>
              <a:tabLst>
                <a:tab pos="177800" algn="l"/>
              </a:tabLst>
              <a:defRPr/>
            </a:pPr>
            <a:r>
              <a:rPr lang="en-GB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organization to be decided case by case</a:t>
            </a:r>
          </a:p>
        </p:txBody>
      </p:sp>
      <p:pic>
        <p:nvPicPr>
          <p:cNvPr id="149" name="Picture 2" descr="C:\Data\Cliparts\Jigsaw-Pieces.jpg">
            <a:extLst>
              <a:ext uri="{FF2B5EF4-FFF2-40B4-BE49-F238E27FC236}">
                <a16:creationId xmlns:a16="http://schemas.microsoft.com/office/drawing/2014/main" id="{63C8350E-1BC6-4053-BDAD-E44583BC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6810" y="1929432"/>
            <a:ext cx="5512463" cy="3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C:\Data\Cliparts\CEN Logo.gif">
            <a:extLst>
              <a:ext uri="{FF2B5EF4-FFF2-40B4-BE49-F238E27FC236}">
                <a16:creationId xmlns:a16="http://schemas.microsoft.com/office/drawing/2014/main" id="{DAC24966-7D29-4A90-9EC0-A08CC0F8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109">
            <a:off x="10066041" y="3337782"/>
            <a:ext cx="891291" cy="5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150" descr="Logo&#10;&#10;Description automatically generated">
            <a:extLst>
              <a:ext uri="{FF2B5EF4-FFF2-40B4-BE49-F238E27FC236}">
                <a16:creationId xmlns:a16="http://schemas.microsoft.com/office/drawing/2014/main" id="{0C173C04-3508-46B0-863A-39A8CCA400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982">
            <a:off x="9712344" y="4403693"/>
            <a:ext cx="548530" cy="50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0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Worldwide convergence of technical requirements for safety of lifts</a:t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b="0" dirty="0">
                <a:solidFill>
                  <a:srgbClr val="3399FF"/>
                </a:solidFill>
              </a:rPr>
              <a:t>Roadmap for (EN) ISO 8100-1/2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0AAC-9FEF-414E-91FF-9DC203BD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5" y="2483979"/>
            <a:ext cx="4637636" cy="1329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F54D9-8550-44DC-9938-BDF09DD73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4" y="4464399"/>
            <a:ext cx="4738858" cy="1708935"/>
          </a:xfrm>
          <a:prstGeom prst="rect">
            <a:avLst/>
          </a:prstGeom>
        </p:spPr>
      </p:pic>
      <p:sp>
        <p:nvSpPr>
          <p:cNvPr id="144" name="Rectangle 3">
            <a:extLst>
              <a:ext uri="{FF2B5EF4-FFF2-40B4-BE49-F238E27FC236}">
                <a16:creationId xmlns:a16="http://schemas.microsoft.com/office/drawing/2014/main" id="{CC78440C-B988-4463-AD24-4BBB5525B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33" y="2483979"/>
            <a:ext cx="600559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(completed)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adopted EN 81-20/50 as ISO 8100-1/2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 and ISO 8100-1/2:2019 coexist</a:t>
            </a:r>
          </a:p>
        </p:txBody>
      </p:sp>
      <p:sp>
        <p:nvSpPr>
          <p:cNvPr id="145" name="Rectangle 3">
            <a:extLst>
              <a:ext uri="{FF2B5EF4-FFF2-40B4-BE49-F238E27FC236}">
                <a16:creationId xmlns:a16="http://schemas.microsoft.com/office/drawing/2014/main" id="{F599A3C7-7ADB-45BC-8D54-30C63497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92" y="1220826"/>
            <a:ext cx="114651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 between members of ISO/TC 178 and CEN/TC 10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standards for safety of lifts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596E7827-8617-459E-BA49-5A335FF92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32" y="4343259"/>
            <a:ext cx="684250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4000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"/>
              <a:defRPr sz="20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8572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Font typeface="Wingdings" pitchFamily="2" charset="2"/>
              <a:buChar char=""/>
              <a:defRPr>
                <a:solidFill>
                  <a:srgbClr val="0000CC"/>
                </a:solidFill>
                <a:latin typeface="+mn-lt"/>
              </a:defRPr>
            </a:lvl2pPr>
            <a:lvl3pPr marL="1314450" indent="-4000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95AD35"/>
              </a:buClr>
              <a:buChar char="o"/>
              <a:defRPr>
                <a:solidFill>
                  <a:srgbClr val="0000CC"/>
                </a:solidFill>
                <a:latin typeface="+mn-lt"/>
              </a:defRPr>
            </a:lvl3pPr>
            <a:lvl4pPr marL="177165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4pPr>
            <a:lvl5pPr marL="23622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5pPr>
            <a:lvl6pPr marL="28194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6pPr>
            <a:lvl7pPr marL="32766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7pPr>
            <a:lvl8pPr marL="37338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8pPr>
            <a:lvl9pPr marL="4191000" indent="-4000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1778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(on-going)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 and ISO 8100-1/2:2019 are being revised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is leading this project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will be published as ISO 8100-1/2:2025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 will adopt ISO 8100-1/2:2025 as EN ISO 8100-1/2:2025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81-20/50:2020 will be withdrawn</a:t>
            </a:r>
          </a:p>
        </p:txBody>
      </p:sp>
    </p:spTree>
    <p:extLst>
      <p:ext uri="{BB962C8B-B14F-4D97-AF65-F5344CB8AC3E}">
        <p14:creationId xmlns:p14="http://schemas.microsoft.com/office/powerpoint/2010/main" val="224285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N TC 10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와이드스크린</PresentationFormat>
  <Paragraphs>235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Brush Script MT</vt:lpstr>
      <vt:lpstr>Calibri</vt:lpstr>
      <vt:lpstr>Helvetica</vt:lpstr>
      <vt:lpstr>Wingdings</vt:lpstr>
      <vt:lpstr>Office Theme</vt:lpstr>
      <vt:lpstr>CEN TC 10</vt:lpstr>
      <vt:lpstr>Standardization development Status and progress</vt:lpstr>
      <vt:lpstr>PowerPoint 프레젠테이션</vt:lpstr>
      <vt:lpstr>PowerPoint 프레젠테이션</vt:lpstr>
      <vt:lpstr>CEN/TC 10 work program General overview</vt:lpstr>
      <vt:lpstr>CEN/TC 10 work program General overview</vt:lpstr>
      <vt:lpstr>CEN/TC 10 work program Main projects</vt:lpstr>
      <vt:lpstr>PowerPoint 프레젠테이션</vt:lpstr>
      <vt:lpstr>Worldwide convergence of technical requirements for safety of lifts Cooperation between ISO and CEN (Vienna Agreement)</vt:lpstr>
      <vt:lpstr>Worldwide convergence of technical requirements for safety of lifts Roadmap for (EN) ISO 8100-1/2</vt:lpstr>
      <vt:lpstr>PowerPoint 프레젠테이션</vt:lpstr>
      <vt:lpstr>EN ISO 8100-1/2 Main technical changes</vt:lpstr>
      <vt:lpstr>EN ISO 8100-1/2 Main technical changes</vt:lpstr>
      <vt:lpstr>EN ISO 8100-1/2 Main technical changes</vt:lpstr>
      <vt:lpstr>EN ISO 8100-1/2 Main technical changes</vt:lpstr>
      <vt:lpstr>EN ISO 8100-1/2 Significant editorial improvements</vt:lpstr>
      <vt:lpstr>EN ISO 8100-1/2 Expected outcome</vt:lpstr>
      <vt:lpstr>PowerPoint 프레젠테이션</vt:lpstr>
      <vt:lpstr>ISO/TC 178 - Lifts, escalators and moving walks Structure of references</vt:lpstr>
      <vt:lpstr>ISO/TC 178 - Lifts, escalators and moving walks General overview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Gharibaan Esfandiar</dc:creator>
  <cp:lastModifiedBy>문화홍보실</cp:lastModifiedBy>
  <cp:revision>237</cp:revision>
  <dcterms:created xsi:type="dcterms:W3CDTF">2017-12-02T15:55:06Z</dcterms:created>
  <dcterms:modified xsi:type="dcterms:W3CDTF">2021-09-10T19:13:42Z</dcterms:modified>
</cp:coreProperties>
</file>